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9" r:id="rId4"/>
    <p:sldId id="257" r:id="rId5"/>
    <p:sldId id="259" r:id="rId6"/>
    <p:sldId id="260" r:id="rId7"/>
    <p:sldId id="261" r:id="rId8"/>
    <p:sldId id="263" r:id="rId9"/>
    <p:sldId id="264" r:id="rId10"/>
    <p:sldId id="265" r:id="rId11"/>
    <p:sldId id="268" r:id="rId12"/>
    <p:sldId id="266" r:id="rId13"/>
    <p:sldId id="267" r:id="rId14"/>
  </p:sldIdLst>
  <p:sldSz cx="24384000" cy="13716000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55" autoAdjust="0"/>
    <p:restoredTop sz="81511" autoAdjust="0"/>
  </p:normalViewPr>
  <p:slideViewPr>
    <p:cSldViewPr snapToGrid="0">
      <p:cViewPr varScale="1">
        <p:scale>
          <a:sx n="33" d="100"/>
          <a:sy n="33" d="100"/>
        </p:scale>
        <p:origin x="9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0:00 Title Slide</a:t>
            </a:r>
          </a:p>
          <a:p>
            <a:r>
              <a:rPr dirty="0"/>
              <a:t>(You don’t need to use this. These slides serve, at least for now as the trainers guide. Some, like this one, might just be placeholders.)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5" name="Shape 2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0:20</a:t>
            </a:r>
            <a:r>
              <a:rPr lang="en-US" dirty="0"/>
              <a:t> – What will you do??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1:25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is it important to report back on Assignments? Could you imagine if this change alone was made in our current Christian culture?</a:t>
            </a:r>
          </a:p>
        </p:txBody>
      </p:sp>
    </p:spTree>
    <p:extLst>
      <p:ext uri="{BB962C8B-B14F-4D97-AF65-F5344CB8AC3E}">
        <p14:creationId xmlns:p14="http://schemas.microsoft.com/office/powerpoint/2010/main" val="2485333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0:08</a:t>
            </a:r>
          </a:p>
          <a:p>
            <a:r>
              <a:t>12 min in groups</a:t>
            </a:r>
          </a:p>
          <a:p>
            <a:r>
              <a:t>5 min debrief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1" name="Shape 1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0:25 </a:t>
            </a:r>
            <a:r>
              <a:rPr lang="en-US" dirty="0"/>
              <a:t>– This is our Training Rubric. Note how different this is than the “normal Christian way” of doing things. DMM is a new-old way, biblical but different.</a:t>
            </a:r>
          </a:p>
          <a:p>
            <a:r>
              <a:rPr lang="en-US" dirty="0"/>
              <a:t>Please don’t think of this as one &amp; done, but laps around as you grow. </a:t>
            </a:r>
            <a:endParaRPr dirty="0"/>
          </a:p>
          <a:p>
            <a:r>
              <a:rPr dirty="0"/>
              <a:t>Disciple</a:t>
            </a:r>
          </a:p>
          <a:p>
            <a:r>
              <a:rPr dirty="0"/>
              <a:t>Disciple Maker</a:t>
            </a:r>
          </a:p>
          <a:p>
            <a:r>
              <a:rPr dirty="0"/>
              <a:t>Multiplying Disciple-Makers</a:t>
            </a:r>
          </a:p>
          <a:p>
            <a:r>
              <a:rPr dirty="0"/>
              <a:t>Multiplying Movements</a:t>
            </a:r>
          </a:p>
          <a:p>
            <a:r>
              <a:rPr dirty="0"/>
              <a:t>1-10 years (1-3) falling forward 3-5 (bearing fruit) 5-7 (fruit that will last) 7-10 (movements)</a:t>
            </a:r>
            <a:r>
              <a:rPr lang="en-US" dirty="0"/>
              <a:t>. This week: Focus on prayer. Not knowing, but doing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5" name="Shape 1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Chris – can you handle this? Give a story from Lil Village and/or your ministry AND be sure to tell them about how people in leadership in </a:t>
            </a:r>
            <a:r>
              <a:rPr lang="en-US" dirty="0" err="1"/>
              <a:t>movments</a:t>
            </a:r>
            <a:r>
              <a:rPr lang="en-US" dirty="0"/>
              <a:t> are praying 3-5 hours/day. Can add quote from Miraculous Movements or something. Maybe take like 3-minutes. Point is just to inspire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0:35</a:t>
            </a:r>
            <a:r>
              <a:rPr lang="en-US" dirty="0"/>
              <a:t> - Chris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Chris lead this: Give assignment for groups, they break out for 12 minutes, then you debrief them? Major point: </a:t>
            </a:r>
          </a:p>
        </p:txBody>
      </p:sp>
    </p:spTree>
    <p:extLst>
      <p:ext uri="{BB962C8B-B14F-4D97-AF65-F5344CB8AC3E}">
        <p14:creationId xmlns:p14="http://schemas.microsoft.com/office/powerpoint/2010/main" val="3484942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3" name="Shape 21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 of answers from a previous training.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1" name="Shape 22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1:05</a:t>
            </a:r>
            <a:r>
              <a:rPr lang="en-US" dirty="0"/>
              <a:t> – DH explain these 4 “Tools”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62309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200" i="1"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21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rgbClr val="000000"/>
                </a:solidFill>
              </a:defRPr>
            </a:lvl1pPr>
            <a:lvl2pPr>
              <a:buClrTx/>
              <a:defRPr>
                <a:solidFill>
                  <a:srgbClr val="000000"/>
                </a:solidFill>
              </a:defRPr>
            </a:lvl2pPr>
            <a:lvl3pPr>
              <a:buClrTx/>
              <a:defRPr>
                <a:solidFill>
                  <a:srgbClr val="000000"/>
                </a:solidFill>
              </a:defRPr>
            </a:lvl3pPr>
            <a:lvl4pPr>
              <a:buClrTx/>
              <a:defRPr>
                <a:solidFill>
                  <a:srgbClr val="000000"/>
                </a:solidFill>
              </a:defRPr>
            </a:lvl4pPr>
            <a:lvl5pPr>
              <a:buClrTx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846666" indent="-846666">
              <a:buClrTx/>
              <a:defRPr sz="6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1481666" indent="-846666">
              <a:buClrTx/>
              <a:defRPr sz="6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2116666" indent="-846666">
              <a:buClrTx/>
              <a:defRPr sz="6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2751666" indent="-846666">
              <a:buClrTx/>
              <a:defRPr sz="6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3386666" indent="-846666">
              <a:buClrTx/>
              <a:defRPr sz="6400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21"/>
          </p:nvPr>
        </p:nvSpPr>
        <p:spPr>
          <a:xfrm>
            <a:off x="2921000" y="330200"/>
            <a:ext cx="18542000" cy="9207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21"/>
          </p:nvPr>
        </p:nvSpPr>
        <p:spPr>
          <a:xfrm>
            <a:off x="8016875" y="-63500"/>
            <a:ext cx="19831050" cy="13220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 sz="64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21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1pPr>
            <a:lvl2pPr marL="11176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2pPr>
            <a:lvl3pPr marL="16764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3pPr>
            <a:lvl4pPr marL="22352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4pPr>
            <a:lvl5pPr marL="2794000" indent="-558800">
              <a:spcBef>
                <a:spcPts val="4500"/>
              </a:spcBef>
              <a:buClrTx/>
              <a:defRPr sz="5700"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1pPr>
            <a:lvl2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2pPr>
            <a:lvl3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3pPr>
            <a:lvl4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4pPr>
            <a:lvl5pPr>
              <a:buClrTx/>
              <a:defRPr>
                <a:latin typeface="Museo Slab 500"/>
                <a:ea typeface="Museo Slab 500"/>
                <a:cs typeface="Museo Slab 500"/>
                <a:sym typeface="Museo Slab 50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21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22"/>
          </p:nvPr>
        </p:nvSpPr>
        <p:spPr>
          <a:xfrm>
            <a:off x="15316200" y="952500"/>
            <a:ext cx="8305800" cy="5537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23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Futura Bold"/>
          <a:ea typeface="Futura Bold"/>
          <a:cs typeface="Futura Bold"/>
          <a:sym typeface="Futura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sz="4800" b="0" i="0" u="none" strike="noStrike" cap="none" spc="0" baseline="0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creen Shot 2019-08-23 at 10.47.36 AM.png" descr="Screen Shot 2019-08-23 at 10.47.3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57" y="-917886"/>
            <a:ext cx="24451914" cy="16466172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Training Session 2: Pray"/>
          <p:cNvSpPr txBox="1">
            <a:spLocks noGrp="1"/>
          </p:cNvSpPr>
          <p:nvPr>
            <p:ph type="body" sz="quarter" idx="1"/>
          </p:nvPr>
        </p:nvSpPr>
        <p:spPr>
          <a:xfrm>
            <a:off x="1660935" y="2566307"/>
            <a:ext cx="20828001" cy="1587501"/>
          </a:xfrm>
          <a:prstGeom prst="rect">
            <a:avLst/>
          </a:prstGeom>
        </p:spPr>
        <p:txBody>
          <a:bodyPr/>
          <a:lstStyle>
            <a:lvl1pPr>
              <a:defRPr sz="7800"/>
            </a:lvl1pPr>
          </a:lstStyle>
          <a:p>
            <a:r>
              <a:t>Training Session 2: Pray</a:t>
            </a:r>
          </a:p>
        </p:txBody>
      </p:sp>
      <p:sp>
        <p:nvSpPr>
          <p:cNvPr id="174" name="Habits of a Multiplying Disciple"/>
          <p:cNvSpPr txBox="1"/>
          <p:nvPr/>
        </p:nvSpPr>
        <p:spPr>
          <a:xfrm>
            <a:off x="260895" y="-2054631"/>
            <a:ext cx="23862210" cy="464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>
              <a:defRPr sz="109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Habits of a Multiplying Disciple</a:t>
            </a:r>
          </a:p>
        </p:txBody>
      </p:sp>
      <p:sp>
        <p:nvSpPr>
          <p:cNvPr id="175" name="Rectangle"/>
          <p:cNvSpPr/>
          <p:nvPr/>
        </p:nvSpPr>
        <p:spPr>
          <a:xfrm>
            <a:off x="-18455" y="12042477"/>
            <a:ext cx="24384001" cy="1762126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76" name="logo black white letters.png" descr="logo black white letter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1300" y="12186939"/>
            <a:ext cx="6019800" cy="147320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© New Generations 2020"/>
          <p:cNvSpPr txBox="1"/>
          <p:nvPr/>
        </p:nvSpPr>
        <p:spPr>
          <a:xfrm>
            <a:off x="1089545" y="12674162"/>
            <a:ext cx="3840152" cy="498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00" b="0"/>
            </a:lvl1pPr>
          </a:lstStyle>
          <a:p>
            <a:pPr>
              <a:defRPr sz="3800" b="1"/>
            </a:pPr>
            <a:r>
              <a:rPr sz="2600" b="0"/>
              <a:t>© New Generations 2020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tudent.png" descr="Studen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1437" y="6992848"/>
            <a:ext cx="6417457" cy="6201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rayer-walk-main Cropped.jpg" descr="prayer-walk-main Cropped.jpg"/>
          <p:cNvPicPr>
            <a:picLocks noChangeAspect="1"/>
          </p:cNvPicPr>
          <p:nvPr/>
        </p:nvPicPr>
        <p:blipFill>
          <a:blip r:embed="rId4"/>
          <a:srcRect r="41876"/>
          <a:stretch>
            <a:fillRect/>
          </a:stretch>
        </p:blipFill>
        <p:spPr>
          <a:xfrm>
            <a:off x="1089389" y="2675190"/>
            <a:ext cx="5512843" cy="5343094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Prayer Tools"/>
          <p:cNvSpPr txBox="1"/>
          <p:nvPr/>
        </p:nvSpPr>
        <p:spPr>
          <a:xfrm>
            <a:off x="5405687" y="638435"/>
            <a:ext cx="13572626" cy="1964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1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rPr lang="en-US" dirty="0"/>
              <a:t>Some </a:t>
            </a:r>
            <a:r>
              <a:rPr dirty="0"/>
              <a:t>Prayer Tools</a:t>
            </a:r>
          </a:p>
        </p:txBody>
      </p:sp>
      <p:pic>
        <p:nvPicPr>
          <p:cNvPr id="21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3919" y="6931521"/>
            <a:ext cx="6362701" cy="6324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2000" y="2675190"/>
            <a:ext cx="6622983" cy="43374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068DDB-27AE-4CDF-B4CC-EDD015C0F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Dave’s Prayer Calendar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A424C7-033A-488F-BF25-8B0FA05BA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3963" y="3125537"/>
            <a:ext cx="23890037" cy="10927347"/>
          </a:xfrm>
        </p:spPr>
        <p:txBody>
          <a:bodyPr numCol="2">
            <a:normAutofit lnSpcReduction="10000"/>
          </a:bodyPr>
          <a:lstStyle/>
          <a:p>
            <a:pPr lvl="0"/>
            <a:r>
              <a:rPr lang="en-US" dirty="0"/>
              <a:t>Daily 1-hour+ with Jesus in morning</a:t>
            </a:r>
          </a:p>
          <a:p>
            <a:pPr lvl="0"/>
            <a:r>
              <a:rPr lang="en-US" dirty="0"/>
              <a:t>Nightly prayer before bed (as possible w/R)</a:t>
            </a:r>
          </a:p>
          <a:p>
            <a:pPr lvl="0"/>
            <a:r>
              <a:rPr lang="en-US" dirty="0"/>
              <a:t>10:02 prayer daily for laborers</a:t>
            </a:r>
          </a:p>
          <a:p>
            <a:pPr lvl="0"/>
            <a:r>
              <a:rPr lang="en-US" dirty="0"/>
              <a:t>Weekly Zoom Prayer w/Ephesus (Tues - 7 a.m.)</a:t>
            </a:r>
          </a:p>
          <a:p>
            <a:pPr lvl="0"/>
            <a:r>
              <a:rPr lang="en-US" dirty="0"/>
              <a:t>Weekly Tues Night Prayer Meeting (7-9 p.m.)</a:t>
            </a:r>
          </a:p>
          <a:p>
            <a:pPr lvl="0"/>
            <a:r>
              <a:rPr lang="en-US" dirty="0"/>
              <a:t>Weekly fasting on Fridays &amp; Prayer Walking</a:t>
            </a:r>
          </a:p>
          <a:p>
            <a:pPr lvl="0"/>
            <a:r>
              <a:rPr lang="en-US" dirty="0"/>
              <a:t>Weekly go up on “prayer mountain” on Fridays</a:t>
            </a:r>
          </a:p>
          <a:p>
            <a:pPr lvl="0"/>
            <a:r>
              <a:rPr lang="en-US" dirty="0"/>
              <a:t>Arrive 15-min early to meetings to pray</a:t>
            </a:r>
          </a:p>
          <a:p>
            <a:pPr lvl="0"/>
            <a:r>
              <a:rPr lang="en-US" dirty="0"/>
              <a:t>Monthly - Days 1-3 of each month - Daniel fast</a:t>
            </a:r>
          </a:p>
          <a:p>
            <a:pPr lvl="0"/>
            <a:r>
              <a:rPr lang="en-US" dirty="0"/>
              <a:t>Yearly - Days 1-21 of each year – Daniel fast</a:t>
            </a:r>
          </a:p>
          <a:p>
            <a:pPr lvl="0"/>
            <a:r>
              <a:rPr lang="en-US" dirty="0"/>
              <a:t>Monthly D-A-W-G</a:t>
            </a:r>
          </a:p>
          <a:p>
            <a:pPr lvl="0"/>
            <a:r>
              <a:rPr lang="en-US" dirty="0"/>
              <a:t>Monthly ½ </a:t>
            </a:r>
            <a:r>
              <a:rPr lang="en-US" dirty="0" err="1"/>
              <a:t>NoP</a:t>
            </a:r>
            <a:r>
              <a:rPr lang="en-US" dirty="0"/>
              <a:t> with Ephesus partners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401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Ordinary Prayer + Extra =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817244">
              <a:defRPr sz="11088">
                <a:latin typeface="Futura"/>
                <a:ea typeface="Futura"/>
                <a:cs typeface="Futura"/>
                <a:sym typeface="Futura"/>
              </a:defRPr>
            </a:pPr>
            <a:r>
              <a:rPr dirty="0"/>
              <a:t>Ordinary Prayer </a:t>
            </a:r>
            <a:r>
              <a:rPr dirty="0">
                <a:solidFill>
                  <a:srgbClr val="FF0000"/>
                </a:solidFill>
              </a:rPr>
              <a:t>+ Extra </a:t>
            </a:r>
            <a:r>
              <a:rPr dirty="0"/>
              <a:t>=</a:t>
            </a:r>
            <a:endParaRPr sz="4950" dirty="0"/>
          </a:p>
          <a:p>
            <a:pPr defTabSz="817244">
              <a:defRPr sz="4950">
                <a:latin typeface="Futura"/>
                <a:ea typeface="Futura"/>
                <a:cs typeface="Futura"/>
                <a:sym typeface="Futura"/>
              </a:defRPr>
            </a:pPr>
            <a:endParaRPr sz="4950" dirty="0"/>
          </a:p>
          <a:p>
            <a:pPr defTabSz="817244">
              <a:defRPr sz="11088">
                <a:latin typeface="Futura Bold"/>
                <a:ea typeface="Futura Bold"/>
                <a:cs typeface="Futura Bold"/>
                <a:sym typeface="Futura Bold"/>
              </a:defRPr>
            </a:pPr>
            <a:r>
              <a:rPr dirty="0">
                <a:solidFill>
                  <a:srgbClr val="FF0000"/>
                </a:solidFill>
              </a:rPr>
              <a:t>Extra</a:t>
            </a:r>
            <a:r>
              <a:rPr dirty="0"/>
              <a:t>-Ordinary Prayer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You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Your Assignment</a:t>
            </a:r>
            <a:r>
              <a:rPr lang="en-US" dirty="0"/>
              <a:t>s</a:t>
            </a:r>
            <a:endParaRPr dirty="0"/>
          </a:p>
        </p:txBody>
      </p:sp>
      <p:sp>
        <p:nvSpPr>
          <p:cNvPr id="228" name="Do a 3-Column Study on Deuteronomy 6:4-9.…"/>
          <p:cNvSpPr txBox="1">
            <a:spLocks noGrp="1"/>
          </p:cNvSpPr>
          <p:nvPr>
            <p:ph type="body" idx="1"/>
          </p:nvPr>
        </p:nvSpPr>
        <p:spPr>
          <a:xfrm>
            <a:off x="1689099" y="3149600"/>
            <a:ext cx="21892795" cy="9296400"/>
          </a:xfrm>
          <a:prstGeom prst="rect">
            <a:avLst/>
          </a:prstGeom>
        </p:spPr>
        <p:txBody>
          <a:bodyPr/>
          <a:lstStyle/>
          <a:p>
            <a:pPr marL="0" indent="0" defTabSz="602615">
              <a:spcBef>
                <a:spcPts val="4300"/>
              </a:spcBef>
              <a:buSzPct val="100000"/>
              <a:buNone/>
              <a:defRPr sz="4672">
                <a:solidFill>
                  <a:srgbClr val="000000"/>
                </a:solidFill>
              </a:defRPr>
            </a:pPr>
            <a:r>
              <a:rPr lang="en-US" u="sng" dirty="0"/>
              <a:t>Homework:</a:t>
            </a:r>
            <a:r>
              <a:rPr lang="en-US" dirty="0"/>
              <a:t>  </a:t>
            </a:r>
            <a:r>
              <a:rPr dirty="0"/>
              <a:t>Do a 3-Column Study on Deuteronomy 6:4-9</a:t>
            </a:r>
            <a:endParaRPr lang="en-US" dirty="0"/>
          </a:p>
          <a:p>
            <a:pPr marL="0" indent="0" defTabSz="602615">
              <a:spcBef>
                <a:spcPts val="4300"/>
              </a:spcBef>
              <a:buSzPct val="100000"/>
              <a:buNone/>
              <a:defRPr sz="4672">
                <a:solidFill>
                  <a:srgbClr val="000000"/>
                </a:solidFill>
              </a:defRPr>
            </a:pPr>
            <a:r>
              <a:rPr lang="en-US" u="sng" dirty="0" err="1"/>
              <a:t>Prayerwork</a:t>
            </a:r>
            <a:r>
              <a:rPr lang="en-US" u="sng" dirty="0"/>
              <a:t>:  </a:t>
            </a:r>
            <a:r>
              <a:rPr dirty="0"/>
              <a:t>Add something “extra” to your “ordinary” prayer for this week</a:t>
            </a:r>
            <a:r>
              <a:rPr lang="en-US" dirty="0"/>
              <a:t> (See Tools)</a:t>
            </a:r>
            <a:endParaRPr dirty="0"/>
          </a:p>
          <a:p>
            <a:pPr marL="0" indent="0" defTabSz="602615">
              <a:spcBef>
                <a:spcPts val="4300"/>
              </a:spcBef>
              <a:buSzPct val="100000"/>
              <a:buNone/>
              <a:defRPr sz="4672">
                <a:solidFill>
                  <a:srgbClr val="000000"/>
                </a:solidFill>
              </a:defRPr>
            </a:pPr>
            <a:r>
              <a:rPr lang="en-US" u="sng" dirty="0"/>
              <a:t>Fieldwork:</a:t>
            </a:r>
            <a:r>
              <a:rPr lang="en-US" dirty="0"/>
              <a:t> </a:t>
            </a:r>
            <a:r>
              <a:rPr dirty="0"/>
              <a:t>Ask </a:t>
            </a:r>
            <a:r>
              <a:rPr lang="en-US" dirty="0"/>
              <a:t>at least </a:t>
            </a:r>
            <a:r>
              <a:rPr dirty="0"/>
              <a:t>3 people if you could pray for them</a:t>
            </a:r>
            <a:r>
              <a:rPr lang="en-US" dirty="0"/>
              <a:t>.</a:t>
            </a:r>
            <a:endParaRPr dirty="0"/>
          </a:p>
          <a:p>
            <a:pPr marL="927100" lvl="1" indent="-463550" defTabSz="602615">
              <a:spcBef>
                <a:spcPts val="4300"/>
              </a:spcBef>
              <a:defRPr sz="4672">
                <a:solidFill>
                  <a:srgbClr val="000000"/>
                </a:solidFill>
              </a:defRPr>
            </a:pPr>
            <a:r>
              <a:rPr lang="en-US" dirty="0"/>
              <a:t>Ask: “</a:t>
            </a:r>
            <a:r>
              <a:rPr dirty="0"/>
              <a:t>Is there anything I could pray for you about?</a:t>
            </a:r>
            <a:r>
              <a:rPr lang="en-US" dirty="0"/>
              <a:t>"</a:t>
            </a:r>
            <a:endParaRPr dirty="0"/>
          </a:p>
          <a:p>
            <a:pPr marL="927100" lvl="1" indent="-463550" defTabSz="602615">
              <a:spcBef>
                <a:spcPts val="4300"/>
              </a:spcBef>
              <a:defRPr sz="4672">
                <a:solidFill>
                  <a:srgbClr val="000000"/>
                </a:solidFill>
              </a:defRPr>
            </a:pPr>
            <a:r>
              <a:rPr lang="en-US" dirty="0"/>
              <a:t>Ask: “</a:t>
            </a:r>
            <a:r>
              <a:rPr dirty="0"/>
              <a:t>If God could do something amazing in your life, something like a miracle, what would it be? Can </a:t>
            </a:r>
            <a:r>
              <a:rPr lang="en-US" dirty="0"/>
              <a:t>I</a:t>
            </a:r>
            <a:r>
              <a:rPr dirty="0"/>
              <a:t> pray that he would do that for you?</a:t>
            </a:r>
            <a:r>
              <a:rPr lang="en-US" dirty="0"/>
              <a:t>"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 3">
            <a:extLst>
              <a:ext uri="{FF2B5EF4-FFF2-40B4-BE49-F238E27FC236}">
                <a16:creationId xmlns:a16="http://schemas.microsoft.com/office/drawing/2014/main" id="{A0CF9AC7-597D-4860-BF1A-6B1F7C636D43}"/>
              </a:ext>
            </a:extLst>
          </p:cNvPr>
          <p:cNvSpPr/>
          <p:nvPr/>
        </p:nvSpPr>
        <p:spPr>
          <a:xfrm>
            <a:off x="3685672" y="2938999"/>
            <a:ext cx="17012655" cy="10383252"/>
          </a:xfrm>
          <a:prstGeom prst="hear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6" name="Reporting Back"/>
          <p:cNvSpPr txBox="1">
            <a:spLocks noGrp="1"/>
          </p:cNvSpPr>
          <p:nvPr>
            <p:ph type="title"/>
          </p:nvPr>
        </p:nvSpPr>
        <p:spPr>
          <a:xfrm>
            <a:off x="1304091" y="204537"/>
            <a:ext cx="21005800" cy="2286000"/>
          </a:xfrm>
          <a:prstGeom prst="rect">
            <a:avLst/>
          </a:prstGeom>
        </p:spPr>
        <p:txBody>
          <a:bodyPr/>
          <a:lstStyle>
            <a:lvl1pPr>
              <a:defRPr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rPr lang="en-US" dirty="0"/>
              <a:t>Praying Back God’s Heart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46A127-F79C-4EEC-9915-210DC1A6ED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24383980" cy="13715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3092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Homework 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Homework Discussion</a:t>
            </a:r>
          </a:p>
        </p:txBody>
      </p:sp>
      <p:sp>
        <p:nvSpPr>
          <p:cNvPr id="182" name="In groups, your facilitator is the person whose birthday will be next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 defTabSz="652145">
              <a:spcBef>
                <a:spcPts val="4600"/>
              </a:spcBef>
              <a:buSzTx/>
              <a:buNone/>
              <a:defRPr sz="5056">
                <a:solidFill>
                  <a:srgbClr val="000000"/>
                </a:solidFill>
              </a:defRPr>
            </a:pPr>
            <a:r>
              <a:rPr dirty="0"/>
              <a:t> In groups, </a:t>
            </a:r>
            <a:r>
              <a:rPr lang="en-US" dirty="0"/>
              <a:t>choose </a:t>
            </a:r>
            <a:r>
              <a:rPr dirty="0"/>
              <a:t>the person whose birthday </a:t>
            </a:r>
            <a:r>
              <a:rPr lang="en-US" dirty="0"/>
              <a:t>is </a:t>
            </a:r>
            <a:r>
              <a:rPr dirty="0"/>
              <a:t>next</a:t>
            </a:r>
            <a:r>
              <a:rPr lang="en-US" dirty="0"/>
              <a:t> to facilitate…</a:t>
            </a:r>
            <a:endParaRPr dirty="0"/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dirty="0"/>
              <a:t> Each person state: How you define your ministry vision, location and team? </a:t>
            </a:r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lang="en-US" dirty="0"/>
              <a:t> Each</a:t>
            </a:r>
            <a:r>
              <a:rPr dirty="0"/>
              <a:t> person share their paraphrase </a:t>
            </a:r>
            <a:r>
              <a:rPr lang="en-US" dirty="0"/>
              <a:t>(2</a:t>
            </a:r>
            <a:r>
              <a:rPr lang="en-US" baseline="30000" dirty="0"/>
              <a:t>nd</a:t>
            </a:r>
            <a:r>
              <a:rPr lang="en-US" dirty="0"/>
              <a:t> column) </a:t>
            </a:r>
            <a:r>
              <a:rPr dirty="0"/>
              <a:t>of John 15:1-8.</a:t>
            </a:r>
          </a:p>
          <a:p>
            <a:pPr marL="180594" indent="-180594" defTabSz="652145">
              <a:spcBef>
                <a:spcPts val="4600"/>
              </a:spcBef>
              <a:buSzPct val="100000"/>
              <a:defRPr sz="5056">
                <a:solidFill>
                  <a:srgbClr val="000000"/>
                </a:solidFill>
              </a:defRPr>
            </a:pPr>
            <a:r>
              <a:rPr dirty="0"/>
              <a:t> Discuss</a:t>
            </a:r>
            <a:r>
              <a:rPr lang="en-US" dirty="0"/>
              <a:t>:</a:t>
            </a:r>
            <a:endParaRPr dirty="0"/>
          </a:p>
          <a:p>
            <a:pPr marL="1264158" lvl="6" indent="-180594" defTabSz="652145">
              <a:spcBef>
                <a:spcPts val="4600"/>
              </a:spcBef>
              <a:buClrTx/>
              <a:buSzPct val="100000"/>
              <a:defRPr sz="5056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pPr>
            <a:r>
              <a:rPr dirty="0"/>
              <a:t> What stood out to you from this passage? </a:t>
            </a:r>
          </a:p>
          <a:p>
            <a:pPr marL="1264158" lvl="6" indent="-180594" defTabSz="652145">
              <a:spcBef>
                <a:spcPts val="4600"/>
              </a:spcBef>
              <a:buClrTx/>
              <a:buSzPct val="100000"/>
              <a:defRPr sz="5056">
                <a:solidFill>
                  <a:srgbClr val="000000"/>
                </a:solidFill>
                <a:latin typeface="Museo Slab 500"/>
                <a:ea typeface="Museo Slab 500"/>
                <a:cs typeface="Museo Slab 500"/>
                <a:sym typeface="Museo Slab 500"/>
              </a:defRPr>
            </a:pPr>
            <a:r>
              <a:rPr dirty="0"/>
              <a:t> What did God invite you to do? (Your “I will…”) How did it go?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he Habits of Making Disciple Makers"/>
          <p:cNvSpPr txBox="1"/>
          <p:nvPr/>
        </p:nvSpPr>
        <p:spPr>
          <a:xfrm>
            <a:off x="-749025" y="364146"/>
            <a:ext cx="25882049" cy="1379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800" b="0">
                <a:solidFill>
                  <a:srgbClr val="000000"/>
                </a:solidFill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The Habits of Making Disciple Makers</a:t>
            </a:r>
          </a:p>
        </p:txBody>
      </p:sp>
      <p:pic>
        <p:nvPicPr>
          <p:cNvPr id="189" name="DMM Heart and Habits color.png" descr="DMM Heart and Habits 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334" y="1767719"/>
            <a:ext cx="21684532" cy="11947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rayer Story"/>
          <p:cNvSpPr txBox="1">
            <a:spLocks noGrp="1"/>
          </p:cNvSpPr>
          <p:nvPr>
            <p:ph type="title"/>
          </p:nvPr>
        </p:nvSpPr>
        <p:spPr>
          <a:xfrm>
            <a:off x="1778000" y="1136073"/>
            <a:ext cx="20828000" cy="3241219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12400">
                <a:solidFill>
                  <a:srgbClr val="000000"/>
                </a:solidFill>
              </a:defRPr>
            </a:lvl1pPr>
          </a:lstStyle>
          <a:p>
            <a:r>
              <a:rPr dirty="0"/>
              <a:t>Prayer Story</a:t>
            </a:r>
            <a:br>
              <a:rPr lang="en-US" dirty="0"/>
            </a:b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3B16DA-43BC-4BA9-BE9F-EA871C306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619" y="3119992"/>
            <a:ext cx="12967853" cy="972589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Discovery Exercise"/>
          <p:cNvSpPr txBox="1">
            <a:spLocks noGrp="1"/>
          </p:cNvSpPr>
          <p:nvPr>
            <p:ph type="title"/>
          </p:nvPr>
        </p:nvSpPr>
        <p:spPr>
          <a:xfrm>
            <a:off x="1778000" y="605160"/>
            <a:ext cx="20828000" cy="283234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rPr dirty="0"/>
              <a:t>Discovery Exercise</a:t>
            </a:r>
            <a:br>
              <a:rPr lang="en-US" dirty="0"/>
            </a:br>
            <a:r>
              <a:rPr lang="en-US" dirty="0"/>
              <a:t>(Groups of 3)</a:t>
            </a:r>
            <a:endParaRPr dirty="0"/>
          </a:p>
        </p:txBody>
      </p:sp>
      <p:sp>
        <p:nvSpPr>
          <p:cNvPr id="198" name="Read John 15:9-17.…"/>
          <p:cNvSpPr txBox="1">
            <a:spLocks noGrp="1"/>
          </p:cNvSpPr>
          <p:nvPr>
            <p:ph type="body" idx="1"/>
          </p:nvPr>
        </p:nvSpPr>
        <p:spPr>
          <a:xfrm>
            <a:off x="226099" y="3685602"/>
            <a:ext cx="23931801" cy="8440777"/>
          </a:xfrm>
          <a:prstGeom prst="rect">
            <a:avLst/>
          </a:prstGeom>
        </p:spPr>
        <p:txBody>
          <a:bodyPr/>
          <a:lstStyle/>
          <a:p>
            <a:pPr marL="2692400" lvl="8" indent="-1270000">
              <a:spcBef>
                <a:spcPts val="0"/>
              </a:spcBef>
              <a:buClrTx/>
              <a:buSzPct val="100000"/>
              <a:buAutoNum type="arabicPeriod"/>
              <a:defRPr sz="6600">
                <a:solidFill>
                  <a:srgbClr val="000000"/>
                </a:solidFill>
                <a:latin typeface="Museo 500"/>
                <a:ea typeface="Museo 500"/>
                <a:cs typeface="Museo 500"/>
                <a:sym typeface="Museo 500"/>
              </a:defRPr>
            </a:pPr>
            <a:r>
              <a:rPr dirty="0"/>
              <a:t>Read John 15:9-17.</a:t>
            </a:r>
          </a:p>
          <a:p>
            <a:pPr marL="2692400" lvl="8" indent="-1270000">
              <a:spcBef>
                <a:spcPts val="0"/>
              </a:spcBef>
              <a:buClrTx/>
              <a:buSzPct val="100000"/>
              <a:buAutoNum type="arabicPeriod"/>
              <a:defRPr sz="6600">
                <a:solidFill>
                  <a:srgbClr val="000000"/>
                </a:solidFill>
                <a:latin typeface="Museo 500"/>
                <a:ea typeface="Museo 500"/>
                <a:cs typeface="Museo 500"/>
                <a:sym typeface="Museo 500"/>
              </a:defRPr>
            </a:pPr>
            <a:r>
              <a:rPr dirty="0"/>
              <a:t>Read it again.</a:t>
            </a:r>
          </a:p>
          <a:p>
            <a:pPr marL="2692400" lvl="8" indent="-1270000">
              <a:spcBef>
                <a:spcPts val="0"/>
              </a:spcBef>
              <a:buClrTx/>
              <a:buSzPct val="100000"/>
              <a:buAutoNum type="arabicPeriod"/>
              <a:defRPr sz="6600">
                <a:solidFill>
                  <a:srgbClr val="000000"/>
                </a:solidFill>
                <a:latin typeface="Museo 500"/>
                <a:ea typeface="Museo 500"/>
                <a:cs typeface="Museo 500"/>
                <a:sym typeface="Museo 500"/>
              </a:defRPr>
            </a:pPr>
            <a:r>
              <a:rPr lang="en-US" dirty="0"/>
              <a:t>Have everyone put the passage in their own words.</a:t>
            </a:r>
            <a:endParaRPr dirty="0"/>
          </a:p>
          <a:p>
            <a:pPr marL="2692400" lvl="8" indent="-1270000">
              <a:spcBef>
                <a:spcPts val="0"/>
              </a:spcBef>
              <a:buClrTx/>
              <a:buSzPct val="100000"/>
              <a:buAutoNum type="arabicPeriod"/>
              <a:defRPr sz="6600">
                <a:solidFill>
                  <a:srgbClr val="000000"/>
                </a:solidFill>
                <a:latin typeface="Museo 500"/>
                <a:ea typeface="Museo 500"/>
                <a:cs typeface="Museo 500"/>
                <a:sym typeface="Museo 500"/>
              </a:defRPr>
            </a:pPr>
            <a:r>
              <a:rPr dirty="0"/>
              <a:t>As a Group make sure the entire passage is reflected in the paraphrase. (Was anything added? Was anything left out?)</a:t>
            </a:r>
          </a:p>
          <a:p>
            <a:pPr marL="2692400" lvl="8" indent="-1270000">
              <a:spcBef>
                <a:spcPts val="0"/>
              </a:spcBef>
              <a:buClrTx/>
              <a:buSzPct val="100000"/>
              <a:buAutoNum type="arabicPeriod"/>
              <a:defRPr sz="6600">
                <a:solidFill>
                  <a:srgbClr val="000000"/>
                </a:solidFill>
                <a:latin typeface="Museo 500"/>
                <a:ea typeface="Museo 500"/>
                <a:cs typeface="Museo 500"/>
                <a:sym typeface="Museo 500"/>
              </a:defRPr>
            </a:pPr>
            <a:r>
              <a:rPr lang="en-US" dirty="0"/>
              <a:t>Discuss: W</a:t>
            </a:r>
            <a:r>
              <a:rPr dirty="0"/>
              <a:t>hat does the passage teach us about fruit bearing and prayer?</a:t>
            </a:r>
          </a:p>
        </p:txBody>
      </p:sp>
      <p:sp>
        <p:nvSpPr>
          <p:cNvPr id="199" name="© New Generations 2020"/>
          <p:cNvSpPr txBox="1"/>
          <p:nvPr/>
        </p:nvSpPr>
        <p:spPr>
          <a:xfrm>
            <a:off x="1089545" y="12736240"/>
            <a:ext cx="2697710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0"/>
            </a:lvl1pPr>
          </a:lstStyle>
          <a:p>
            <a:pPr>
              <a:defRPr sz="3000" b="1"/>
            </a:pPr>
            <a:r>
              <a:rPr sz="1800" b="0"/>
              <a:t>© New Generations 2020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John 15:1-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Joh</a:t>
            </a:r>
            <a:r>
              <a:rPr lang="en-US" dirty="0"/>
              <a:t>n 15:1-8</a:t>
            </a:r>
            <a:endParaRPr dirty="0"/>
          </a:p>
        </p:txBody>
      </p:sp>
      <p:sp>
        <p:nvSpPr>
          <p:cNvPr id="208" name="What do you observe about fruit bearing &amp; prayer?…"/>
          <p:cNvSpPr txBox="1">
            <a:spLocks noGrp="1"/>
          </p:cNvSpPr>
          <p:nvPr>
            <p:ph type="body" idx="1"/>
          </p:nvPr>
        </p:nvSpPr>
        <p:spPr>
          <a:xfrm>
            <a:off x="540327" y="2393447"/>
            <a:ext cx="22154573" cy="11928764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indent="0" algn="ctr">
              <a:buSzTx/>
              <a:buNone/>
            </a:pPr>
            <a:r>
              <a:rPr lang="en-US" dirty="0"/>
              <a:t>Read</a:t>
            </a:r>
          </a:p>
          <a:p>
            <a:pPr marL="0" indent="0" algn="ctr">
              <a:buSzTx/>
              <a:buNone/>
            </a:pPr>
            <a:r>
              <a:rPr lang="en-US" dirty="0"/>
              <a:t>Put it in your own words</a:t>
            </a:r>
          </a:p>
          <a:p>
            <a:pPr marL="0" indent="0" algn="ctr">
              <a:buSzTx/>
              <a:buNone/>
            </a:pPr>
            <a:r>
              <a:rPr lang="en-US" dirty="0"/>
              <a:t>What does it teach about God?</a:t>
            </a:r>
          </a:p>
          <a:p>
            <a:pPr marL="0" indent="0" algn="ctr">
              <a:buSzTx/>
              <a:buNone/>
            </a:pPr>
            <a:r>
              <a:rPr lang="en-US" dirty="0"/>
              <a:t>What does it teach about people?</a:t>
            </a:r>
          </a:p>
          <a:p>
            <a:pPr marL="0" indent="0" algn="ctr">
              <a:buSzTx/>
              <a:buNone/>
            </a:pPr>
            <a:r>
              <a:rPr lang="en-US" dirty="0"/>
              <a:t>Read your application list</a:t>
            </a:r>
          </a:p>
          <a:p>
            <a:pPr marL="0" indent="0" algn="ctr">
              <a:buSzTx/>
              <a:buNone/>
            </a:pP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Insights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Futura Bold"/>
                <a:ea typeface="Futura Bold"/>
                <a:cs typeface="Futura Bold"/>
                <a:sym typeface="Futura Bold"/>
              </a:defRPr>
            </a:lvl1pPr>
          </a:lstStyle>
          <a:p>
            <a:r>
              <a:t>Insights?</a:t>
            </a:r>
          </a:p>
        </p:txBody>
      </p:sp>
      <p:sp>
        <p:nvSpPr>
          <p:cNvPr id="211" name="Sample insights from a previous training session……"/>
          <p:cNvSpPr txBox="1">
            <a:spLocks noGrp="1"/>
          </p:cNvSpPr>
          <p:nvPr>
            <p:ph type="body" idx="1"/>
          </p:nvPr>
        </p:nvSpPr>
        <p:spPr>
          <a:xfrm>
            <a:off x="1689100" y="3620995"/>
            <a:ext cx="21005800" cy="92964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330200">
              <a:spcBef>
                <a:spcPts val="2300"/>
              </a:spcBef>
              <a:buSzTx/>
              <a:buNone/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Sample insights from a previous training session…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No root, no fruit!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We’re in him, but he’s also in us!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He chose us first. We are his first choice, even if he was not our first choice.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He calls us friends.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Bear fruit and keep on bearing fruit that is lasting.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Love each other. Always.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Are you willing to lay down your life for those I’m calling you to?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If you’re going to out, don’t forget to take your fruit basket.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Love your neighbor as you love yourself. Show that love.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We are no longer servants. We know his business. We are in relationship. All about relationship and love.</a:t>
            </a:r>
          </a:p>
          <a:p>
            <a:pPr marL="254000" indent="-254000" defTabSz="330200">
              <a:spcBef>
                <a:spcPts val="2300"/>
              </a:spcBef>
              <a:defRPr sz="3360">
                <a:latin typeface="Museo 500"/>
                <a:ea typeface="Museo 500"/>
                <a:cs typeface="Museo 500"/>
                <a:sym typeface="Museo 500"/>
              </a:defRPr>
            </a:pPr>
            <a:r>
              <a:t>The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814</Words>
  <Application>Microsoft Office PowerPoint</Application>
  <PresentationFormat>Custom</PresentationFormat>
  <Paragraphs>82</Paragraphs>
  <Slides>13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Futura</vt:lpstr>
      <vt:lpstr>Futura Bold</vt:lpstr>
      <vt:lpstr>Helvetica Neue</vt:lpstr>
      <vt:lpstr>Helvetica Neue Light</vt:lpstr>
      <vt:lpstr>Helvetica Neue Medium</vt:lpstr>
      <vt:lpstr>Museo 500</vt:lpstr>
      <vt:lpstr>Museo Slab 500</vt:lpstr>
      <vt:lpstr>Black</vt:lpstr>
      <vt:lpstr>PowerPoint Presentation</vt:lpstr>
      <vt:lpstr>Praying Back God’s Heart</vt:lpstr>
      <vt:lpstr>PowerPoint Presentation</vt:lpstr>
      <vt:lpstr>Homework Discussion</vt:lpstr>
      <vt:lpstr>PowerPoint Presentation</vt:lpstr>
      <vt:lpstr>Prayer Story </vt:lpstr>
      <vt:lpstr>Discovery Exercise (Groups of 3)</vt:lpstr>
      <vt:lpstr>John 15:1-8</vt:lpstr>
      <vt:lpstr>Insights?</vt:lpstr>
      <vt:lpstr>PowerPoint Presentation</vt:lpstr>
      <vt:lpstr>Dave’s Prayer Calendar</vt:lpstr>
      <vt:lpstr>Ordinary Prayer + Extra =  Extra-Ordinary Prayer</vt:lpstr>
      <vt:lpstr>Your Assignments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heidenreich</dc:creator>
  <cp:lastModifiedBy>david heidenreich</cp:lastModifiedBy>
  <cp:revision>11</cp:revision>
  <cp:lastPrinted>2020-10-06T14:11:31Z</cp:lastPrinted>
  <dcterms:modified xsi:type="dcterms:W3CDTF">2021-03-30T16:33:14Z</dcterms:modified>
</cp:coreProperties>
</file>